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17"/>
  </p:handoutMasterIdLst>
  <p:sldIdLst>
    <p:sldId id="257" r:id="rId5"/>
    <p:sldId id="259" r:id="rId6"/>
    <p:sldId id="270" r:id="rId7"/>
    <p:sldId id="260" r:id="rId8"/>
    <p:sldId id="261" r:id="rId9"/>
    <p:sldId id="264" r:id="rId10"/>
    <p:sldId id="266" r:id="rId11"/>
    <p:sldId id="271" r:id="rId12"/>
    <p:sldId id="258" r:id="rId13"/>
    <p:sldId id="269" r:id="rId14"/>
    <p:sldId id="268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52D0D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78" d="100"/>
          <a:sy n="78" d="100"/>
        </p:scale>
        <p:origin x="-24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21.01.2023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10.png"/><Relationship Id="rId7" Type="http://schemas.openxmlformats.org/officeDocument/2006/relationships/image" Target="../media/image5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0.png"/><Relationship Id="rId7" Type="http://schemas.openxmlformats.org/officeDocument/2006/relationships/image" Target="../media/image6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35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edbookrf.ru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lepidopterolog.ru/birth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Relationship Id="rId9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20.png"/><Relationship Id="rId7" Type="http://schemas.openxmlformats.org/officeDocument/2006/relationships/image" Target="../media/image4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5.png"/><Relationship Id="rId7" Type="http://schemas.openxmlformats.org/officeDocument/2006/relationships/image" Target="../media/image4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10" Type="http://schemas.openxmlformats.org/officeDocument/2006/relationships/image" Target="../media/image50.png"/><Relationship Id="rId4" Type="http://schemas.openxmlformats.org/officeDocument/2006/relationships/image" Target="../media/image17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25.png"/><Relationship Id="rId7" Type="http://schemas.openxmlformats.org/officeDocument/2006/relationships/image" Target="../media/image4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.png"/><Relationship Id="rId7" Type="http://schemas.openxmlformats.org/officeDocument/2006/relationships/image" Target="../media/image5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56.png"/><Relationship Id="rId4" Type="http://schemas.openxmlformats.org/officeDocument/2006/relationships/image" Target="../media/image8.pn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8953" y="1499415"/>
            <a:ext cx="10226022" cy="1654429"/>
          </a:xfrm>
          <a:prstGeom prst="rect">
            <a:avLst/>
          </a:prstGeom>
        </p:spPr>
        <p:txBody>
          <a:bodyPr/>
          <a:lstStyle/>
          <a:p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Выведение 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бабочки Крапивницы </a:t>
            </a:r>
            <a:b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искусственной среде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060" y="3544304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49" y="1873862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0328" y="58047"/>
            <a:ext cx="1171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Муниципальное бюджетное общеобразовательное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учреждение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Петрозаводского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городского округа</a:t>
            </a:r>
          </a:p>
          <a:p>
            <a:pPr algn="ctr">
              <a:lnSpc>
                <a:spcPct val="150000"/>
              </a:lnSpc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"Средняя общеобразовательная школа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№20"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0906" y="3167324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  <a:p>
            <a:r>
              <a:rPr lang="ru-RU" sz="2000" dirty="0"/>
              <a:t>Работу выполнил:</a:t>
            </a:r>
          </a:p>
          <a:p>
            <a:r>
              <a:rPr lang="ru-RU" sz="2000" dirty="0" smtClean="0"/>
              <a:t>Мухонько </a:t>
            </a:r>
            <a:r>
              <a:rPr lang="ru-RU" sz="2000" dirty="0"/>
              <a:t>Задир,</a:t>
            </a:r>
          </a:p>
          <a:p>
            <a:r>
              <a:rPr lang="ru-RU" sz="2000" dirty="0" smtClean="0"/>
              <a:t>учащийся </a:t>
            </a:r>
            <a:r>
              <a:rPr lang="ru-RU" sz="2000" dirty="0"/>
              <a:t>3Б класса</a:t>
            </a:r>
          </a:p>
          <a:p>
            <a:r>
              <a:rPr lang="ru-RU" sz="2000" dirty="0"/>
              <a:t>МБОУ «Средняя общеобразовательная школа №20»</a:t>
            </a:r>
          </a:p>
          <a:p>
            <a:endParaRPr lang="ru-RU" sz="2000" dirty="0"/>
          </a:p>
          <a:p>
            <a:r>
              <a:rPr lang="ru-RU" sz="2000" dirty="0"/>
              <a:t>Руководитель:</a:t>
            </a:r>
          </a:p>
          <a:p>
            <a:r>
              <a:rPr lang="ru-RU" sz="2000" dirty="0" smtClean="0"/>
              <a:t>Соболева </a:t>
            </a:r>
            <a:r>
              <a:rPr lang="ru-RU" sz="2000" dirty="0"/>
              <a:t>Татьяна Анатольевна,</a:t>
            </a:r>
          </a:p>
          <a:p>
            <a:r>
              <a:rPr lang="ru-RU" sz="2000" dirty="0" smtClean="0"/>
              <a:t>учитель </a:t>
            </a:r>
            <a:r>
              <a:rPr lang="ru-RU" sz="2000" dirty="0"/>
              <a:t>начальных классов  </a:t>
            </a:r>
          </a:p>
          <a:p>
            <a:r>
              <a:rPr lang="ru-RU" sz="2000" dirty="0" smtClean="0"/>
              <a:t>МБОУ </a:t>
            </a:r>
            <a:r>
              <a:rPr lang="ru-RU" sz="2000" dirty="0"/>
              <a:t>«Средняя общеобразовательная школа №20»       </a:t>
            </a:r>
            <a:r>
              <a:rPr lang="ru-RU" dirty="0"/>
              <a:t>                                      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2764" y="6488668"/>
            <a:ext cx="243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Петрозаводск, 202</a:t>
            </a:r>
            <a:r>
              <a:rPr lang="en-US" sz="2000" dirty="0" smtClean="0"/>
              <a:t>2</a:t>
            </a:r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95041" y="603305"/>
            <a:ext cx="1072989" cy="13900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p14:dur="100">
        <p15:prstTrans prst="drape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5" y="2838550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615" y="4765150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512" y="1319233"/>
            <a:ext cx="722633" cy="7176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706133" y="13651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984" y="173083"/>
            <a:ext cx="11753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Эксперимент по выведению бабочки из гусеницы в искусственной среде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1607" y="603802"/>
            <a:ext cx="4627934" cy="38758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65236" y="2800320"/>
            <a:ext cx="5185638" cy="38794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417" b="32929"/>
          <a:stretch/>
        </p:blipFill>
        <p:spPr>
          <a:xfrm>
            <a:off x="1211643" y="852308"/>
            <a:ext cx="4065515" cy="3402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94" r="27564"/>
          <a:stretch/>
        </p:blipFill>
        <p:spPr>
          <a:xfrm>
            <a:off x="5558368" y="3239228"/>
            <a:ext cx="4599374" cy="3288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01369" y="1255974"/>
            <a:ext cx="2517866" cy="67061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86277" y="1298895"/>
            <a:ext cx="205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Куколка</a:t>
            </a:r>
            <a:endParaRPr lang="ru-RU" sz="32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6889" y="5893699"/>
            <a:ext cx="4498014" cy="6706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31697" y="5925065"/>
            <a:ext cx="4409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Бабочка Крапивница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5726345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907" y="2766144"/>
            <a:ext cx="726094" cy="7683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012" y="3558025"/>
            <a:ext cx="758559" cy="49434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697556" y="114811"/>
            <a:ext cx="402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656" y="114811"/>
            <a:ext cx="21066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Заключение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1737" y="1977792"/>
            <a:ext cx="5735781" cy="48812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800" b="33564"/>
          <a:stretch/>
        </p:blipFill>
        <p:spPr>
          <a:xfrm>
            <a:off x="3047511" y="2136993"/>
            <a:ext cx="4976439" cy="4562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6363" y="502541"/>
            <a:ext cx="10931075" cy="149364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08099" y="703243"/>
            <a:ext cx="1083933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/>
              <a:t>Мне удалось создать среду обитания </a:t>
            </a:r>
            <a:r>
              <a:rPr lang="ru-RU" sz="2200" dirty="0" smtClean="0"/>
              <a:t>Крапивниц, </a:t>
            </a:r>
            <a:r>
              <a:rPr lang="ru-RU" sz="2200" dirty="0"/>
              <a:t>близкую к </a:t>
            </a:r>
            <a:r>
              <a:rPr lang="ru-RU" sz="2200" dirty="0" smtClean="0"/>
              <a:t>природной, </a:t>
            </a:r>
            <a:endParaRPr lang="ru-RU" sz="2200" dirty="0" smtClean="0"/>
          </a:p>
          <a:p>
            <a:pPr algn="ctr"/>
            <a:r>
              <a:rPr lang="ru-RU" sz="2200" dirty="0" smtClean="0"/>
              <a:t>и </a:t>
            </a:r>
            <a:r>
              <a:rPr lang="ru-RU" sz="2200" dirty="0"/>
              <a:t>вывести бабочку из гусеницы</a:t>
            </a:r>
            <a:r>
              <a:rPr lang="ru-RU" sz="2200" dirty="0" smtClean="0"/>
              <a:t>, </a:t>
            </a:r>
            <a:r>
              <a:rPr lang="ru-RU" sz="2200" dirty="0"/>
              <a:t>достигнув поставленной цели.</a:t>
            </a:r>
          </a:p>
          <a:p>
            <a:pPr algn="ctr"/>
            <a:r>
              <a:rPr lang="ru-RU" sz="2200" dirty="0"/>
              <a:t>Мы выпустили бабочек в </a:t>
            </a:r>
            <a:r>
              <a:rPr lang="ru-RU" sz="2200" dirty="0" smtClean="0"/>
              <a:t>сад. </a:t>
            </a:r>
            <a:r>
              <a:rPr lang="ru-RU" sz="2200" dirty="0"/>
              <a:t>В</a:t>
            </a:r>
            <a:r>
              <a:rPr lang="ru-RU" sz="2200" smtClean="0"/>
              <a:t>едь </a:t>
            </a:r>
            <a:r>
              <a:rPr lang="ru-RU" sz="2200" dirty="0"/>
              <a:t>бабочки – это часть природы нашего родного края!</a:t>
            </a:r>
          </a:p>
        </p:txBody>
      </p:sp>
    </p:spTree>
    <p:extLst>
      <p:ext uri="{BB962C8B-B14F-4D97-AF65-F5344CB8AC3E}">
        <p14:creationId xmlns="" xmlns:p14="http://schemas.microsoft.com/office/powerpoint/2010/main" val="132392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05" y="2838550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615" y="4765150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512" y="1319233"/>
            <a:ext cx="722633" cy="7176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1706133" y="13651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0984" y="173083"/>
            <a:ext cx="11753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9196" y="850191"/>
            <a:ext cx="8170103" cy="57284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7505" y="250027"/>
            <a:ext cx="6112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Литература и источники информации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05111" y="985842"/>
            <a:ext cx="7378274" cy="5592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</a:rPr>
              <a:t>. Дунаева </a:t>
            </a:r>
            <a:r>
              <a:rPr lang="ru-RU" sz="1600" dirty="0">
                <a:latin typeface="Times New Roman" panose="02020603050405020304" pitchFamily="18" charset="0"/>
              </a:rPr>
              <a:t>Ю. А. Бабочки: школьный путеводитель. - Санкт-Петербург: Балтийская книжная компания, 2010. – 96 с.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2.	Как вырастить бабочку. Сайт «Всё о бабочках». [Электронный ресурс]. - Режим доступа: </a:t>
            </a: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hlinkClick r:id="rId7"/>
              </a:rPr>
              <a:t>https://lepidopterolog.ru/birth</a:t>
            </a:r>
            <a:r>
              <a:rPr lang="ru-RU" sz="1600" dirty="0">
                <a:latin typeface="Times New Roman" panose="02020603050405020304" pitchFamily="18" charset="0"/>
              </a:rPr>
              <a:t>  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3.	Красная Книга России. Полный сборник живых организмов, внесённых в Красную книгу Российской Федерации. Сайт «Красная Книга России». [Электронный ресурс]. - Режим доступа: </a:t>
            </a:r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hlinkClick r:id="rId8"/>
              </a:rPr>
              <a:t>https://redbookrf.ru/</a:t>
            </a:r>
            <a:r>
              <a:rPr lang="ru-RU" sz="1600" dirty="0">
                <a:latin typeface="Times New Roman" panose="02020603050405020304" pitchFamily="18" charset="0"/>
              </a:rPr>
              <a:t> 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4.	Насекомые. Полная энциклопедия / перевод с англ. М. Авдониной. – Москва: Эксмо, 2008. – 256 с.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5.	Непомнящий Н.Н. Бабочки. - Москва: СЛОВО, 2001. – 48 с.  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6.	Сочивко А. В. Определитель бабочек России. Дневные бабочки. - Москва: Астрель, 2012. - 320 с.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7.	Травина И.В. Насекомые. - Москва: РОСМЭН, 2014. – 96 с.</a:t>
            </a:r>
            <a:endParaRPr lang="ru-RU" sz="1600" dirty="0"/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</a:rPr>
              <a:t>8.	Шустов С. Б. Бабочки и их друзья. – Нижний Новгород: Доброе слово, 2012, - 112 с.</a:t>
            </a: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3565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6" y="86466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22" y="3103191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8428" y="147017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cs typeface="Times New Roman" panose="02020603050405020304" pitchFamily="18" charset="0"/>
              </a:rPr>
              <a:t>Введение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6231" y="1016610"/>
            <a:ext cx="9537103" cy="1902036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370130" y="1158746"/>
            <a:ext cx="9164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Бабочки </a:t>
            </a:r>
            <a:r>
              <a:rPr lang="ru-RU" sz="2400" dirty="0"/>
              <a:t>приносят огромную пользу. Вместе с тем, многие виды бабочек находятся на грани </a:t>
            </a:r>
            <a:r>
              <a:rPr lang="ru-RU" sz="2400" dirty="0" smtClean="0"/>
              <a:t>исчезновения. </a:t>
            </a:r>
          </a:p>
          <a:p>
            <a:pPr algn="just"/>
            <a:r>
              <a:rPr lang="ru-RU" sz="2400" dirty="0" smtClean="0"/>
              <a:t>	Один </a:t>
            </a:r>
            <a:r>
              <a:rPr lang="ru-RU" sz="2400" dirty="0"/>
              <a:t>из способов сохранения бабочек – это их разведение и выпуск в природу.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32788" y="3066763"/>
            <a:ext cx="5335293" cy="339887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26"/>
          <a:stretch/>
        </p:blipFill>
        <p:spPr>
          <a:xfrm>
            <a:off x="3162161" y="3251308"/>
            <a:ext cx="5076546" cy="302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0633048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8" y="864667"/>
            <a:ext cx="523657" cy="14160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97" y="5328568"/>
            <a:ext cx="916723" cy="7314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8428" y="147017"/>
            <a:ext cx="170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cs typeface="Times New Roman" panose="02020603050405020304" pitchFamily="18" charset="0"/>
              </a:rPr>
              <a:t>Введение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55231" y="5694282"/>
            <a:ext cx="1492024" cy="8952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7782" y="6199551"/>
            <a:ext cx="909824" cy="545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8489" y="2619929"/>
            <a:ext cx="524301" cy="142658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56967" y="695024"/>
            <a:ext cx="10471635" cy="4888923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3892910">
            <a:off x="10946415" y="1321015"/>
            <a:ext cx="524301" cy="142658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47711" y="892717"/>
            <a:ext cx="10223019" cy="4493538"/>
          </a:xfrm>
          <a:prstGeom prst="rect">
            <a:avLst/>
          </a:prstGeom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/>
            <a:r>
              <a:rPr lang="ru-RU" sz="2200" b="1" dirty="0"/>
              <a:t>Гипотеза</a:t>
            </a:r>
            <a:r>
              <a:rPr lang="ru-RU" sz="2200" dirty="0"/>
              <a:t>: предполагается, что при создании определенных </a:t>
            </a:r>
            <a:r>
              <a:rPr lang="ru-RU" sz="2200" dirty="0" smtClean="0"/>
              <a:t>условий, можно </a:t>
            </a:r>
            <a:r>
              <a:rPr lang="ru-RU" sz="2200" dirty="0"/>
              <a:t>вывести бабочек в искусственной среде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b="1" dirty="0" smtClean="0"/>
              <a:t>Цель</a:t>
            </a:r>
            <a:r>
              <a:rPr lang="ru-RU" sz="2200" dirty="0" smtClean="0"/>
              <a:t>: </a:t>
            </a:r>
            <a:r>
              <a:rPr lang="ru-RU" sz="2200" dirty="0"/>
              <a:t>изучение процесса развития бабочки из гусеницы на примере Крапивницы</a:t>
            </a:r>
            <a:r>
              <a:rPr lang="ru-RU" sz="2200" dirty="0" smtClean="0"/>
              <a:t>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b="1" dirty="0" smtClean="0"/>
              <a:t>Задачи</a:t>
            </a:r>
            <a:r>
              <a:rPr lang="ru-RU" sz="2200" dirty="0"/>
              <a:t>:</a:t>
            </a:r>
          </a:p>
          <a:p>
            <a:pPr algn="just"/>
            <a:r>
              <a:rPr lang="ru-RU" sz="2200" dirty="0" smtClean="0"/>
              <a:t>1.Изучить </a:t>
            </a:r>
            <a:r>
              <a:rPr lang="ru-RU" sz="2200" dirty="0"/>
              <a:t>информационные источники по теме исследования. </a:t>
            </a:r>
          </a:p>
          <a:p>
            <a:pPr algn="just"/>
            <a:r>
              <a:rPr lang="ru-RU" sz="2200" dirty="0" smtClean="0"/>
              <a:t>2.Рассмотреть </a:t>
            </a:r>
            <a:r>
              <a:rPr lang="ru-RU" sz="2200" dirty="0"/>
              <a:t>особенности строения и жизненный цикл бабочек.</a:t>
            </a:r>
          </a:p>
          <a:p>
            <a:pPr algn="just"/>
            <a:r>
              <a:rPr lang="ru-RU" sz="2200" dirty="0" smtClean="0"/>
              <a:t>3.Познакомиться </a:t>
            </a:r>
            <a:r>
              <a:rPr lang="ru-RU" sz="2200" dirty="0"/>
              <a:t>с мероприятиями по сохранению численности бабочек.</a:t>
            </a:r>
          </a:p>
          <a:p>
            <a:pPr algn="just"/>
            <a:r>
              <a:rPr lang="ru-RU" sz="2200" dirty="0" smtClean="0"/>
              <a:t>4.Описать </a:t>
            </a:r>
            <a:r>
              <a:rPr lang="ru-RU" sz="2200" dirty="0"/>
              <a:t>условия выведения бабочек в искусственной среде.</a:t>
            </a:r>
          </a:p>
          <a:p>
            <a:pPr algn="just"/>
            <a:r>
              <a:rPr lang="ru-RU" sz="2200" dirty="0" smtClean="0"/>
              <a:t>5.Провести </a:t>
            </a:r>
            <a:r>
              <a:rPr lang="ru-RU" sz="2200" dirty="0"/>
              <a:t>эксперимент по выведению бабочки из гусеницы в искусственной среде.</a:t>
            </a:r>
          </a:p>
          <a:p>
            <a:pPr algn="just"/>
            <a:r>
              <a:rPr lang="ru-RU" sz="2200" dirty="0" smtClean="0"/>
              <a:t>6.Проанализировать </a:t>
            </a:r>
            <a:r>
              <a:rPr lang="ru-RU" sz="2200" dirty="0"/>
              <a:t>результаты, полученные в ходе исследования.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244629770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747634">
            <a:off x="2197053" y="4199467"/>
            <a:ext cx="386095" cy="42345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9456" y="274229"/>
            <a:ext cx="3025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Times New Roman" panose="02020603050405020304" pitchFamily="18" charset="0"/>
              </a:rPr>
              <a:t>Строение бабочек</a:t>
            </a:r>
            <a:endParaRPr lang="ru-RU" sz="2800" b="1" dirty="0"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75140" y="731537"/>
            <a:ext cx="6023647" cy="59925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627" y="1030505"/>
            <a:ext cx="5338942" cy="5342917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="" xmlns:p14="http://schemas.microsoft.com/office/powerpoint/2010/main" val="1328412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8" y="2929135"/>
            <a:ext cx="895279" cy="4558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0984" y="173083"/>
            <a:ext cx="42787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cs typeface="Times New Roman" panose="02020603050405020304" pitchFamily="18" charset="0"/>
              </a:rPr>
              <a:t>Жизненный </a:t>
            </a:r>
            <a:r>
              <a:rPr lang="ru-RU" sz="2800" b="1" dirty="0">
                <a:cs typeface="Times New Roman" panose="02020603050405020304" pitchFamily="18" charset="0"/>
              </a:rPr>
              <a:t>цикл бабочек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1034" y="772149"/>
            <a:ext cx="7620129" cy="5590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83" r="16529"/>
          <a:stretch/>
        </p:blipFill>
        <p:spPr>
          <a:xfrm>
            <a:off x="2304358" y="1134426"/>
            <a:ext cx="6729613" cy="480455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="" xmlns:p14="http://schemas.microsoft.com/office/powerpoint/2010/main" val="9622248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2536921"/>
            <a:ext cx="386095" cy="4234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0984" y="173083"/>
            <a:ext cx="4646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На страницах Красной книги</a:t>
            </a:r>
            <a:endParaRPr lang="ru-RU" sz="2800" dirty="0"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986" y="2463412"/>
            <a:ext cx="5575049" cy="4078657"/>
          </a:xfrm>
          <a:prstGeom prst="rect">
            <a:avLst/>
          </a:prstGeom>
          <a:ln w="762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7943" y="618836"/>
            <a:ext cx="10859264" cy="157322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997527" y="890185"/>
            <a:ext cx="10095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/>
              <a:t>Три </a:t>
            </a:r>
            <a:r>
              <a:rPr lang="ru-RU" sz="2200" dirty="0"/>
              <a:t>четверти бабочек находятся на грани выживания из-за изменений </a:t>
            </a:r>
            <a:endParaRPr lang="ru-RU" sz="2200" dirty="0" smtClean="0"/>
          </a:p>
          <a:p>
            <a:pPr algn="ctr"/>
            <a:r>
              <a:rPr lang="ru-RU" sz="2200" dirty="0" smtClean="0"/>
              <a:t>окружающей </a:t>
            </a:r>
            <a:r>
              <a:rPr lang="ru-RU" sz="2200" dirty="0"/>
              <a:t>среды! </a:t>
            </a:r>
            <a:endParaRPr lang="ru-RU" sz="2200" dirty="0" smtClean="0"/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Они </a:t>
            </a:r>
            <a:r>
              <a:rPr lang="ru-RU" sz="2800" b="1" dirty="0">
                <a:solidFill>
                  <a:srgbClr val="C00000"/>
                </a:solidFill>
              </a:rPr>
              <a:t>занесены в Красную книгу!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08246" y="2284396"/>
            <a:ext cx="2778048" cy="400556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589521" y="2463412"/>
            <a:ext cx="20661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Парусники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Бражники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Совки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Голубянки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Нимфалиды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Медведицы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Волнянки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Толстоголовки</a:t>
            </a:r>
          </a:p>
          <a:p>
            <a:pPr algn="ctr"/>
            <a:r>
              <a:rPr lang="ru-RU" sz="2200" b="1" dirty="0">
                <a:solidFill>
                  <a:srgbClr val="C00000"/>
                </a:solidFill>
              </a:rPr>
              <a:t>Бархатницы</a:t>
            </a:r>
          </a:p>
          <a:p>
            <a:pPr algn="ctr"/>
            <a:r>
              <a:rPr lang="ru-RU" sz="2200" b="1" dirty="0" smtClean="0">
                <a:solidFill>
                  <a:srgbClr val="C00000"/>
                </a:solidFill>
              </a:rPr>
              <a:t>и </a:t>
            </a:r>
            <a:r>
              <a:rPr lang="ru-RU" sz="2200" b="1" dirty="0">
                <a:solidFill>
                  <a:srgbClr val="C00000"/>
                </a:solidFill>
              </a:rPr>
              <a:t>другие…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8699">
            <a:off x="294530" y="1851166"/>
            <a:ext cx="3517422" cy="27062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93853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836" y="2214172"/>
            <a:ext cx="1404330" cy="7150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4" y="2654692"/>
            <a:ext cx="1175655" cy="1006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704" y="5838277"/>
            <a:ext cx="1008264" cy="6034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2716" y="3835213"/>
            <a:ext cx="1798138" cy="57011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0984" y="173083"/>
            <a:ext cx="34710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/>
              <a:t>Бабочка Крапивница</a:t>
            </a:r>
            <a:endParaRPr lang="ru-RU" sz="2800"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8811" y="710119"/>
            <a:ext cx="10926619" cy="14889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38108"/>
            <a:ext cx="11466646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25000"/>
              </a:lnSpc>
              <a:spcAft>
                <a:spcPts val="0"/>
              </a:spcAft>
            </a:pPr>
            <a:r>
              <a:rPr lang="ru-RU" sz="2200" dirty="0" smtClean="0"/>
              <a:t>Крылья </a:t>
            </a:r>
            <a:r>
              <a:rPr lang="ru-RU" sz="2200" dirty="0"/>
              <a:t>Крапивницы кирпично-красного цвета с черными крапинками, </a:t>
            </a:r>
            <a:endParaRPr lang="ru-RU" sz="2200" dirty="0" smtClean="0"/>
          </a:p>
          <a:p>
            <a:pPr indent="450215" algn="ctr">
              <a:lnSpc>
                <a:spcPct val="125000"/>
              </a:lnSpc>
              <a:spcAft>
                <a:spcPts val="0"/>
              </a:spcAft>
            </a:pPr>
            <a:r>
              <a:rPr lang="ru-RU" sz="2200" dirty="0" smtClean="0"/>
              <a:t>по </a:t>
            </a:r>
            <a:r>
              <a:rPr lang="ru-RU" sz="2200" dirty="0"/>
              <a:t>внешнему </a:t>
            </a:r>
            <a:r>
              <a:rPr lang="ru-RU" sz="2200" dirty="0" smtClean="0"/>
              <a:t>краю </a:t>
            </a:r>
            <a:r>
              <a:rPr lang="ru-RU" sz="2200" dirty="0"/>
              <a:t>крыльев расположены голубые пятна, </a:t>
            </a:r>
            <a:endParaRPr lang="ru-RU" sz="2200" dirty="0" smtClean="0"/>
          </a:p>
          <a:p>
            <a:pPr indent="450215" algn="ctr">
              <a:lnSpc>
                <a:spcPct val="125000"/>
              </a:lnSpc>
              <a:spcAft>
                <a:spcPts val="0"/>
              </a:spcAft>
            </a:pPr>
            <a:r>
              <a:rPr lang="ru-RU" sz="2200" dirty="0" smtClean="0"/>
              <a:t>а </a:t>
            </a:r>
            <a:r>
              <a:rPr lang="ru-RU" sz="2200" dirty="0"/>
              <a:t>внутренняя сторона - коричнево-бурая.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84331" y="2240869"/>
            <a:ext cx="5950069" cy="4461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94" y="2512036"/>
            <a:ext cx="5224941" cy="3918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574808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94284">
            <a:off x="11008047" y="2395683"/>
            <a:ext cx="798187" cy="5240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73" y="2851646"/>
            <a:ext cx="678815" cy="7182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89919" y="89563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0984" y="173083"/>
            <a:ext cx="11753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Эксперимент по выведению бабочки из гусеницы в искусственной среде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9585" y="913656"/>
            <a:ext cx="9952445" cy="486830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56" y="1268178"/>
            <a:ext cx="9072831" cy="4190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8929047" y="5452802"/>
            <a:ext cx="2500303" cy="65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инсектарий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9075392" y="5496917"/>
            <a:ext cx="2624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Инсектарий</a:t>
            </a:r>
            <a:endParaRPr lang="ru-RU" sz="3200" b="1" dirty="0"/>
          </a:p>
        </p:txBody>
      </p:sp>
    </p:spTree>
    <p:extLst>
      <p:ext uri="{BB962C8B-B14F-4D97-AF65-F5344CB8AC3E}">
        <p14:creationId xmlns="" xmlns:p14="http://schemas.microsoft.com/office/powerpoint/2010/main" val="36960861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96" y="4297780"/>
            <a:ext cx="1107942" cy="3388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4" y="2175547"/>
            <a:ext cx="958505" cy="488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84" y="1523813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544" y="4319124"/>
            <a:ext cx="827313" cy="8556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3" y="2931886"/>
            <a:ext cx="932845" cy="92466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697555" y="10803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0984" y="173083"/>
            <a:ext cx="117531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Эксперимент по выведению бабочки из гусеницы в искусственной среде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b="9600"/>
          <a:stretch/>
        </p:blipFill>
        <p:spPr>
          <a:xfrm>
            <a:off x="755295" y="647015"/>
            <a:ext cx="5564578" cy="37676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327" b="29697"/>
          <a:stretch/>
        </p:blipFill>
        <p:spPr>
          <a:xfrm>
            <a:off x="1188841" y="943079"/>
            <a:ext cx="4826583" cy="3237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/>
          <a:srcRect t="5539"/>
          <a:stretch/>
        </p:blipFill>
        <p:spPr>
          <a:xfrm>
            <a:off x="5547415" y="3036681"/>
            <a:ext cx="5235129" cy="37037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650" b="35219"/>
          <a:stretch/>
        </p:blipFill>
        <p:spPr>
          <a:xfrm>
            <a:off x="5832286" y="3206280"/>
            <a:ext cx="4617998" cy="3312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73308" y="1195874"/>
            <a:ext cx="2511770" cy="6706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834648" y="5959058"/>
            <a:ext cx="5009498" cy="6706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105828" y="1229319"/>
            <a:ext cx="2059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Гусеница</a:t>
            </a:r>
            <a:endParaRPr lang="ru-R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120066" y="5985030"/>
            <a:ext cx="5200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Подготовка к окукливанию</a:t>
            </a:r>
            <a:endParaRPr lang="ru-RU" sz="2800" b="1" dirty="0"/>
          </a:p>
        </p:txBody>
      </p:sp>
    </p:spTree>
    <p:extLst>
      <p:ext uri="{BB962C8B-B14F-4D97-AF65-F5344CB8AC3E}">
        <p14:creationId xmlns=""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6E651B-F8A4-462D-AD53-A41449326690}">
  <ds:schemaRefs>
    <ds:schemaRef ds:uri="http://schemas.openxmlformats.org/package/2006/metadata/core-properties"/>
    <ds:schemaRef ds:uri="http://schemas.microsoft.com/sharepoint/v3"/>
    <ds:schemaRef ds:uri="6ee78bd2-4339-4042-adc0-bcc646419980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2547570a-e5f4-4946-a4c3-82580e42479e"/>
    <ds:schemaRef ds:uri="http://www.w3.org/XML/1998/namespace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318</Words>
  <Application>Microsoft Office PowerPoint</Application>
  <PresentationFormat>Произвольный</PresentationFormat>
  <Paragraphs>84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Выведение бабочки Крапивницы  в искусственной среде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2022-08-03T13:14:14Z</dcterms:created>
  <dcterms:modified xsi:type="dcterms:W3CDTF">2023-01-21T15:19:20Z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